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4" d="100"/>
          <a:sy n="104" d="100"/>
        </p:scale>
        <p:origin x="87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0225-369F-8CB1-974F-32684D503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37063-6525-DD75-936F-670FCD6BF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56748-0FAA-7137-FE85-B684C118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BAFC8-FCB2-32C1-ABDD-22951C1C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AACD6-D4D8-B494-BAFD-8B146112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9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A48F-D8F0-68F1-0DC4-13BDBDCA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DA1CCD-0AEF-FCAB-F5DA-BFF8719B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B24A0-E4AD-D2D5-68C6-F3C72BA7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500FB-E50A-E287-E0EB-EA417217A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1538F-0165-ADB9-216B-A9BFCB51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9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4A4B3-2DE9-1E93-49AE-879AE532C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A6A76-E456-1B14-6736-F4BA10D62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392CD-DF50-578F-9BCA-5359555B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CFE6E-92CD-C5EE-11B0-C285EB8FF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B0697-F027-50A4-AF97-24B13804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9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3AB5-A84D-27B9-A76B-B0427408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91B1D-FC5F-A647-C440-6C8AA0FEC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CB2-F2A1-87D0-01B0-E4A5A8DE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48CBD-DF1D-9ECE-1A0D-2A7B04FD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A33BC-3CF0-2C4C-8BA8-C9A9D09D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5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66777-8600-A279-2434-A3048671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FAA35-EF6C-9E39-9F05-D86D6F007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15CA6-1200-3E2F-5187-B9436F8E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9EE2C-BCB7-7E6D-9253-D346CF53B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56692-47D0-D231-332E-FAB48F18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98D8D-F33F-EB61-2ECA-E843295F4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2C022-DBF6-186D-45F4-035E08E77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DE654-2F1D-E60A-03B1-C36E46A2A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E6104-7CF3-B610-384D-EC328A55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3094D-A02A-6508-5734-6D5BB913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153FA-4CE3-8573-E4C9-F17A53CD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7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5C13B-E0DB-3D6B-0882-48E797299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19F7B-84D8-513F-7879-67F75DCF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3BA11-C6E1-09A6-B6C2-86B315484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B4FBE-3C95-B7EC-57C6-684C2A77E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B3C96-181C-DB1E-DF3F-71EAF741D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BB6E6D-89F6-D653-5B40-1FB225C9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6CD2E0-8FDB-F248-A550-6DC419AC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C076DE-2026-1F67-5B34-2A3D396D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7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FD72-558B-7148-DBEF-568EDE3B3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D8254-84F7-CFE3-DAB1-6FA125D1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0BDCB-0FC5-90AD-2CFB-1F359924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C1B12-8EB5-AABA-67D1-234F72F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5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A1023E-BE63-F925-84B2-78148EA1A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AA54C-8E0F-3207-9E9A-3EA9F236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1444F-E90A-9BF7-7046-FDC351E2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0AD7-CE61-2FDD-1D2D-047030BF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EAF3-225D-6E68-4688-5FA0275D6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F609A-4D57-95B1-1DF7-945BA17B3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D7471-A6EE-4091-0651-F5AC46EE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E7568-3306-9A2D-1FE3-F98EBDE6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E7A4C-6A13-AE1C-FCAA-45304C55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8FE5-590D-BA21-41AB-F914DD26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E7351B-8614-F636-A614-99C26B639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C831D-187C-AF38-64CE-ADB6C99C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6F404-0850-13B5-2FC5-C055FC78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A5FF0-4720-564F-B9C9-B65D10EA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4E5E8-D2DB-D3A8-DDF6-23C311BD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2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DABD9-142C-8435-54D3-606BE0CA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FE5C0-1A79-6201-9A06-3C725734D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2E75-EE21-A392-87D1-B0BD182F4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AF03-B676-49BF-A580-9914DBCD8B0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C72DA-11BD-32C5-8392-472086CDC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77075-38AC-965E-C94B-5C1B7F68D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8C7E9-6495-43BF-AD7C-29A8D93B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2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pixel.net/Country-Europe-Map-Geography-Tricolor-Italy-Flag-5371876" TargetMode="External"/><Relationship Id="rId7" Type="http://schemas.openxmlformats.org/officeDocument/2006/relationships/hyperlink" Target="https://commons.wikimedia.org/wiki/File:Flag-map_of_the_European_Union_(1981-1986)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D59C22DD-8F77-87FE-2AF2-AD129339E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11573" y="2088747"/>
            <a:ext cx="2168854" cy="21688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01527F-F31B-282F-2018-19287ECFBE99}"/>
              </a:ext>
            </a:extLst>
          </p:cNvPr>
          <p:cNvSpPr txBox="1"/>
          <p:nvPr/>
        </p:nvSpPr>
        <p:spPr>
          <a:xfrm>
            <a:off x="5011573" y="4911339"/>
            <a:ext cx="2661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❷ Italy creates </a:t>
            </a:r>
            <a:r>
              <a:rPr lang="it-IT" sz="1800" dirty="0">
                <a:latin typeface="Tw Cen MT" panose="020B0602020104020603" pitchFamily="34" charset="0"/>
              </a:rPr>
              <a:t>National Classification of Medical Devices (</a:t>
            </a:r>
            <a:r>
              <a:rPr lang="en-US" b="1" dirty="0">
                <a:latin typeface="Tw Cen MT" panose="020B0602020104020603" pitchFamily="34" charset="0"/>
              </a:rPr>
              <a:t>CND</a:t>
            </a:r>
            <a:r>
              <a:rPr lang="en-US" dirty="0">
                <a:latin typeface="Tw Cen MT" panose="020B0602020104020603" pitchFamily="34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9EA282-F02C-F336-36DA-D0A5859BFBFB}"/>
              </a:ext>
            </a:extLst>
          </p:cNvPr>
          <p:cNvSpPr txBox="1"/>
          <p:nvPr/>
        </p:nvSpPr>
        <p:spPr>
          <a:xfrm>
            <a:off x="8382035" y="4911339"/>
            <a:ext cx="3400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❸ EU creates European Medical Device Nomenclature (</a:t>
            </a:r>
            <a:r>
              <a:rPr lang="en-US" b="1" dirty="0">
                <a:latin typeface="Tw Cen MT" panose="020B0602020104020603" pitchFamily="34" charset="0"/>
              </a:rPr>
              <a:t>EMDN</a:t>
            </a:r>
            <a:r>
              <a:rPr lang="en-US" dirty="0">
                <a:latin typeface="Tw Cen MT" panose="020B0602020104020603" pitchFamily="34" charset="0"/>
              </a:rPr>
              <a:t>) based on CND but maps to GMDN codes.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E43054-1F2F-1FC6-0091-F34C908526EC}"/>
              </a:ext>
            </a:extLst>
          </p:cNvPr>
          <p:cNvSpPr txBox="1"/>
          <p:nvPr/>
        </p:nvSpPr>
        <p:spPr>
          <a:xfrm>
            <a:off x="271992" y="4911339"/>
            <a:ext cx="3624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❶ ISO creates, then most of world adopts Global Medical Device Nomenclature  (</a:t>
            </a:r>
            <a:r>
              <a:rPr lang="en-US" b="1" dirty="0">
                <a:latin typeface="Tw Cen MT" panose="020B0602020104020603" pitchFamily="34" charset="0"/>
              </a:rPr>
              <a:t>GMDN</a:t>
            </a:r>
            <a:r>
              <a:rPr lang="en-US" dirty="0">
                <a:latin typeface="Tw Cen MT" panose="020B0602020104020603" pitchFamily="34" charset="0"/>
              </a:rPr>
              <a:t>)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F60AAAB-03D6-BA39-67F0-2ED38B735A76}"/>
              </a:ext>
            </a:extLst>
          </p:cNvPr>
          <p:cNvGrpSpPr/>
          <p:nvPr/>
        </p:nvGrpSpPr>
        <p:grpSpPr>
          <a:xfrm>
            <a:off x="271992" y="2089468"/>
            <a:ext cx="4200555" cy="2103120"/>
            <a:chOff x="661774" y="1274096"/>
            <a:chExt cx="3624840" cy="1631657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4E7A7B1B-AD0A-718A-B8ED-FC6F59D125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4327"/>
            <a:stretch/>
          </p:blipFill>
          <p:spPr>
            <a:xfrm>
              <a:off x="661774" y="2605194"/>
              <a:ext cx="3624840" cy="300559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8E6CD2D-05EE-FDFB-D994-4FDC60893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3253" y="1274096"/>
              <a:ext cx="2482631" cy="1314902"/>
            </a:xfrm>
            <a:prstGeom prst="rect">
              <a:avLst/>
            </a:prstGeom>
          </p:spPr>
        </p:pic>
      </p:grpSp>
      <p:pic>
        <p:nvPicPr>
          <p:cNvPr id="24" name="Picture 23" descr="A map of the world&#10;&#10;Description automatically generated with low confidence">
            <a:extLst>
              <a:ext uri="{FF2B5EF4-FFF2-40B4-BE49-F238E27FC236}">
                <a16:creationId xmlns:a16="http://schemas.microsoft.com/office/drawing/2014/main" id="{62CF741D-05E7-95A7-F6F8-66922F91EF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466090" y="2016313"/>
            <a:ext cx="2687641" cy="217627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D85A066-57B2-5ABF-3014-2E01EBFE7AA1}"/>
              </a:ext>
            </a:extLst>
          </p:cNvPr>
          <p:cNvSpPr txBox="1"/>
          <p:nvPr/>
        </p:nvSpPr>
        <p:spPr>
          <a:xfrm>
            <a:off x="3294176" y="479214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GMDN - CND - EMDN</a:t>
            </a:r>
          </a:p>
        </p:txBody>
      </p:sp>
    </p:spTree>
    <p:extLst>
      <p:ext uri="{BB962C8B-B14F-4D97-AF65-F5344CB8AC3E}">
        <p14:creationId xmlns:p14="http://schemas.microsoft.com/office/powerpoint/2010/main" val="22386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2022-06-05T17:39:30Z</dcterms:created>
  <dcterms:modified xsi:type="dcterms:W3CDTF">2022-06-05T18:16:37Z</dcterms:modified>
</cp:coreProperties>
</file>