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0383" autoAdjust="0"/>
  </p:normalViewPr>
  <p:slideViewPr>
    <p:cSldViewPr snapToGrid="0">
      <p:cViewPr>
        <p:scale>
          <a:sx n="73" d="100"/>
          <a:sy n="73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-12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BB628518-1DEC-46C6-A746-E5D4D19A9663}"/>
    <pc:docChg chg="custSel modSld">
      <pc:chgData name="Cara Wilcox" userId="f7eeacaac59bc5af" providerId="LiveId" clId="{BB628518-1DEC-46C6-A746-E5D4D19A9663}" dt="2021-10-06T03:07:27.449" v="69" actId="20577"/>
      <pc:docMkLst>
        <pc:docMk/>
      </pc:docMkLst>
      <pc:sldChg chg="modNotesTx">
        <pc:chgData name="Cara Wilcox" userId="f7eeacaac59bc5af" providerId="LiveId" clId="{BB628518-1DEC-46C6-A746-E5D4D19A9663}" dt="2021-10-06T03:07:27.449" v="69" actId="20577"/>
        <pc:sldMkLst>
          <pc:docMk/>
          <pc:sldMk cId="4114899687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51C0C-3F49-481D-94F2-033E265DC79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D6970-CFCE-4D8C-8261-C0C6EDDA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ISO 14971: 2020, definition of ‘state of the art’</a:t>
            </a:r>
          </a:p>
          <a:p>
            <a:pPr algn="l"/>
            <a:r>
              <a:rPr lang="en-US" sz="1800" b="1" i="0" u="none" strike="noStrike" baseline="0" dirty="0">
                <a:solidFill>
                  <a:srgbClr val="000000"/>
                </a:solidFill>
                <a:latin typeface="Cambria-Bold"/>
              </a:rPr>
              <a:t>3.28 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mbria-BoldItalic"/>
              </a:rPr>
              <a:t>state of the art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developed stage of technical capability at a given time as regards products,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processes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sz="1800" b="0" i="0" u="none" strike="noStrike" baseline="0" dirty="0">
                <a:solidFill>
                  <a:srgbClr val="053CF6"/>
                </a:solidFill>
                <a:latin typeface="Cambria" panose="02040503050406030204" pitchFamily="18" charset="0"/>
              </a:rPr>
              <a:t>3.14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) and services,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based on the relevant consolidated findings of science, technology and experience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Note 1 to entry: The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state of the art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embodies what is currently and generally accepted as good practice in technology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and medicine. The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state of the art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does not necessarily imply the most technologically advanced solution. The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state</a:t>
            </a:r>
          </a:p>
          <a:p>
            <a:pPr algn="l"/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of the art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described here is sometimes referred to as the “generally acknowledged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Cambria-Italic"/>
              </a:rPr>
              <a:t>state of the art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”.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[SOURCE: ISO/IEC Guide 63:2019, 3.18]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6970-CFCE-4D8C-8261-C0C6EDDA7A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1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9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8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8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6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0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3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8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0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9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5E6877-5354-48B7-85AA-FE008AA196F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67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FC32839-0798-45EE-A659-83323A4F9036}"/>
              </a:ext>
            </a:extLst>
          </p:cNvPr>
          <p:cNvSpPr/>
          <p:nvPr/>
        </p:nvSpPr>
        <p:spPr>
          <a:xfrm>
            <a:off x="4235631" y="2268153"/>
            <a:ext cx="3200400" cy="3174274"/>
          </a:xfrm>
          <a:custGeom>
            <a:avLst/>
            <a:gdLst>
              <a:gd name="connsiteX0" fmla="*/ 0 w 3200400"/>
              <a:gd name="connsiteY0" fmla="*/ 1580606 h 3174274"/>
              <a:gd name="connsiteX1" fmla="*/ 457200 w 3200400"/>
              <a:gd name="connsiteY1" fmla="*/ 457200 h 3174274"/>
              <a:gd name="connsiteX2" fmla="*/ 1632857 w 3200400"/>
              <a:gd name="connsiteY2" fmla="*/ 0 h 3174274"/>
              <a:gd name="connsiteX3" fmla="*/ 2756262 w 3200400"/>
              <a:gd name="connsiteY3" fmla="*/ 470263 h 3174274"/>
              <a:gd name="connsiteX4" fmla="*/ 3200400 w 3200400"/>
              <a:gd name="connsiteY4" fmla="*/ 1593669 h 3174274"/>
              <a:gd name="connsiteX5" fmla="*/ 2769325 w 3200400"/>
              <a:gd name="connsiteY5" fmla="*/ 2743200 h 3174274"/>
              <a:gd name="connsiteX6" fmla="*/ 1606731 w 3200400"/>
              <a:gd name="connsiteY6" fmla="*/ 3174274 h 3174274"/>
              <a:gd name="connsiteX7" fmla="*/ 496388 w 3200400"/>
              <a:gd name="connsiteY7" fmla="*/ 2730137 h 3174274"/>
              <a:gd name="connsiteX8" fmla="*/ 0 w 3200400"/>
              <a:gd name="connsiteY8" fmla="*/ 1580606 h 31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0400" h="3174274">
                <a:moveTo>
                  <a:pt x="0" y="1580606"/>
                </a:moveTo>
                <a:lnTo>
                  <a:pt x="457200" y="457200"/>
                </a:lnTo>
                <a:lnTo>
                  <a:pt x="1632857" y="0"/>
                </a:lnTo>
                <a:lnTo>
                  <a:pt x="2756262" y="470263"/>
                </a:lnTo>
                <a:lnTo>
                  <a:pt x="3200400" y="1593669"/>
                </a:lnTo>
                <a:lnTo>
                  <a:pt x="2769325" y="2743200"/>
                </a:lnTo>
                <a:lnTo>
                  <a:pt x="1606731" y="3174274"/>
                </a:lnTo>
                <a:lnTo>
                  <a:pt x="496388" y="2730137"/>
                </a:lnTo>
                <a:lnTo>
                  <a:pt x="0" y="1580606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3D444-4ABE-4A58-8D17-C77D95A4A139}"/>
              </a:ext>
            </a:extLst>
          </p:cNvPr>
          <p:cNvSpPr txBox="1"/>
          <p:nvPr/>
        </p:nvSpPr>
        <p:spPr>
          <a:xfrm>
            <a:off x="2272937" y="767958"/>
            <a:ext cx="7594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STATE OF THE ART</a:t>
            </a:r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6AF12383-5263-44C8-AA79-DF1A85352235}"/>
              </a:ext>
            </a:extLst>
          </p:cNvPr>
          <p:cNvSpPr/>
          <p:nvPr/>
        </p:nvSpPr>
        <p:spPr>
          <a:xfrm>
            <a:off x="4235994" y="2247174"/>
            <a:ext cx="3200400" cy="3200400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3DC7A6E5-28A7-4ADE-A8FC-0F933FF3B3BF}"/>
              </a:ext>
            </a:extLst>
          </p:cNvPr>
          <p:cNvSpPr/>
          <p:nvPr/>
        </p:nvSpPr>
        <p:spPr>
          <a:xfrm>
            <a:off x="4464594" y="2475774"/>
            <a:ext cx="2743200" cy="2743200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4A88F0E3-CAD5-4829-84DC-734841716364}"/>
              </a:ext>
            </a:extLst>
          </p:cNvPr>
          <p:cNvSpPr/>
          <p:nvPr/>
        </p:nvSpPr>
        <p:spPr>
          <a:xfrm>
            <a:off x="4693194" y="2704374"/>
            <a:ext cx="2286000" cy="2286000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566A9F-8048-4AB0-A8BC-633555C6BCDD}"/>
              </a:ext>
            </a:extLst>
          </p:cNvPr>
          <p:cNvCxnSpPr>
            <a:stCxn id="3" idx="2"/>
            <a:endCxn id="3" idx="6"/>
          </p:cNvCxnSpPr>
          <p:nvPr/>
        </p:nvCxnSpPr>
        <p:spPr>
          <a:xfrm>
            <a:off x="4235994" y="3847374"/>
            <a:ext cx="3200400" cy="0"/>
          </a:xfrm>
          <a:prstGeom prst="lin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F2430F-9735-4A34-A29E-F46537A3580D}"/>
              </a:ext>
            </a:extLst>
          </p:cNvPr>
          <p:cNvCxnSpPr>
            <a:cxnSpLocks/>
            <a:stCxn id="3" idx="0"/>
            <a:endCxn id="3" idx="4"/>
          </p:cNvCxnSpPr>
          <p:nvPr/>
        </p:nvCxnSpPr>
        <p:spPr>
          <a:xfrm>
            <a:off x="5836194" y="2247174"/>
            <a:ext cx="0" cy="3200400"/>
          </a:xfrm>
          <a:prstGeom prst="lin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C6C097-A427-4C7E-BB24-CA70BAB0661F}"/>
              </a:ext>
            </a:extLst>
          </p:cNvPr>
          <p:cNvCxnSpPr>
            <a:cxnSpLocks/>
            <a:stCxn id="3" idx="1"/>
            <a:endCxn id="3" idx="5"/>
          </p:cNvCxnSpPr>
          <p:nvPr/>
        </p:nvCxnSpPr>
        <p:spPr>
          <a:xfrm>
            <a:off x="4704682" y="2715862"/>
            <a:ext cx="2263024" cy="2263024"/>
          </a:xfrm>
          <a:prstGeom prst="lin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C965D6-D349-414D-8DD5-7B19D1E22FB9}"/>
              </a:ext>
            </a:extLst>
          </p:cNvPr>
          <p:cNvCxnSpPr>
            <a:cxnSpLocks/>
            <a:stCxn id="3" idx="3"/>
            <a:endCxn id="3" idx="7"/>
          </p:cNvCxnSpPr>
          <p:nvPr/>
        </p:nvCxnSpPr>
        <p:spPr>
          <a:xfrm flipV="1">
            <a:off x="4704682" y="2715862"/>
            <a:ext cx="2263024" cy="2263024"/>
          </a:xfrm>
          <a:prstGeom prst="lin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8D8554D-A7E3-4DA0-953F-F6F8D25E3475}"/>
              </a:ext>
            </a:extLst>
          </p:cNvPr>
          <p:cNvSpPr/>
          <p:nvPr/>
        </p:nvSpPr>
        <p:spPr>
          <a:xfrm>
            <a:off x="4680494" y="2729774"/>
            <a:ext cx="2514600" cy="2705100"/>
          </a:xfrm>
          <a:custGeom>
            <a:avLst/>
            <a:gdLst>
              <a:gd name="connsiteX0" fmla="*/ 177800 w 2514600"/>
              <a:gd name="connsiteY0" fmla="*/ 2070100 h 2705100"/>
              <a:gd name="connsiteX1" fmla="*/ 38100 w 2514600"/>
              <a:gd name="connsiteY1" fmla="*/ 1117600 h 2705100"/>
              <a:gd name="connsiteX2" fmla="*/ 0 w 2514600"/>
              <a:gd name="connsiteY2" fmla="*/ 0 h 2705100"/>
              <a:gd name="connsiteX3" fmla="*/ 1168400 w 2514600"/>
              <a:gd name="connsiteY3" fmla="*/ 292100 h 2705100"/>
              <a:gd name="connsiteX4" fmla="*/ 2146300 w 2514600"/>
              <a:gd name="connsiteY4" fmla="*/ 165100 h 2705100"/>
              <a:gd name="connsiteX5" fmla="*/ 2514600 w 2514600"/>
              <a:gd name="connsiteY5" fmla="*/ 1117600 h 2705100"/>
              <a:gd name="connsiteX6" fmla="*/ 1981200 w 2514600"/>
              <a:gd name="connsiteY6" fmla="*/ 1930400 h 2705100"/>
              <a:gd name="connsiteX7" fmla="*/ 1155700 w 2514600"/>
              <a:gd name="connsiteY7" fmla="*/ 2705100 h 2705100"/>
              <a:gd name="connsiteX8" fmla="*/ 177800 w 2514600"/>
              <a:gd name="connsiteY8" fmla="*/ 2070100 h 27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14600" h="2705100">
                <a:moveTo>
                  <a:pt x="177800" y="2070100"/>
                </a:moveTo>
                <a:lnTo>
                  <a:pt x="38100" y="1117600"/>
                </a:lnTo>
                <a:lnTo>
                  <a:pt x="0" y="0"/>
                </a:lnTo>
                <a:lnTo>
                  <a:pt x="1168400" y="292100"/>
                </a:lnTo>
                <a:lnTo>
                  <a:pt x="2146300" y="165100"/>
                </a:lnTo>
                <a:lnTo>
                  <a:pt x="2514600" y="1117600"/>
                </a:lnTo>
                <a:lnTo>
                  <a:pt x="1981200" y="1930400"/>
                </a:lnTo>
                <a:lnTo>
                  <a:pt x="1155700" y="2705100"/>
                </a:lnTo>
                <a:lnTo>
                  <a:pt x="177800" y="2070100"/>
                </a:lnTo>
                <a:close/>
              </a:path>
            </a:pathLst>
          </a:custGeom>
          <a:solidFill>
            <a:schemeClr val="accent4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B7B6634-6184-4431-A7D1-02A2154A6D88}"/>
              </a:ext>
            </a:extLst>
          </p:cNvPr>
          <p:cNvSpPr/>
          <p:nvPr/>
        </p:nvSpPr>
        <p:spPr>
          <a:xfrm>
            <a:off x="4454434" y="2704011"/>
            <a:ext cx="2717074" cy="2286000"/>
          </a:xfrm>
          <a:custGeom>
            <a:avLst/>
            <a:gdLst>
              <a:gd name="connsiteX0" fmla="*/ 261257 w 2717074"/>
              <a:gd name="connsiteY0" fmla="*/ 52252 h 2286000"/>
              <a:gd name="connsiteX1" fmla="*/ 13063 w 2717074"/>
              <a:gd name="connsiteY1" fmla="*/ 1149532 h 2286000"/>
              <a:gd name="connsiteX2" fmla="*/ 600891 w 2717074"/>
              <a:gd name="connsiteY2" fmla="*/ 1959429 h 2286000"/>
              <a:gd name="connsiteX3" fmla="*/ 1410789 w 2717074"/>
              <a:gd name="connsiteY3" fmla="*/ 2286000 h 2286000"/>
              <a:gd name="connsiteX4" fmla="*/ 2547257 w 2717074"/>
              <a:gd name="connsiteY4" fmla="*/ 2286000 h 2286000"/>
              <a:gd name="connsiteX5" fmla="*/ 2220686 w 2717074"/>
              <a:gd name="connsiteY5" fmla="*/ 1502229 h 2286000"/>
              <a:gd name="connsiteX6" fmla="*/ 2717074 w 2717074"/>
              <a:gd name="connsiteY6" fmla="*/ 1175657 h 2286000"/>
              <a:gd name="connsiteX7" fmla="*/ 2207623 w 2717074"/>
              <a:gd name="connsiteY7" fmla="*/ 365760 h 2286000"/>
              <a:gd name="connsiteX8" fmla="*/ 1397726 w 2717074"/>
              <a:gd name="connsiteY8" fmla="*/ 0 h 2286000"/>
              <a:gd name="connsiteX9" fmla="*/ 444137 w 2717074"/>
              <a:gd name="connsiteY9" fmla="*/ 182880 h 2286000"/>
              <a:gd name="connsiteX10" fmla="*/ 0 w 2717074"/>
              <a:gd name="connsiteY10" fmla="*/ 1149532 h 2286000"/>
              <a:gd name="connsiteX11" fmla="*/ 13063 w 2717074"/>
              <a:gd name="connsiteY11" fmla="*/ 1201783 h 2286000"/>
              <a:gd name="connsiteX12" fmla="*/ 0 w 2717074"/>
              <a:gd name="connsiteY12" fmla="*/ 1162594 h 2286000"/>
              <a:gd name="connsiteX13" fmla="*/ 0 w 2717074"/>
              <a:gd name="connsiteY13" fmla="*/ 1136469 h 2286000"/>
              <a:gd name="connsiteX14" fmla="*/ 91440 w 2717074"/>
              <a:gd name="connsiteY14" fmla="*/ 1254034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17074" h="2286000">
                <a:moveTo>
                  <a:pt x="261257" y="52252"/>
                </a:moveTo>
                <a:lnTo>
                  <a:pt x="13063" y="1149532"/>
                </a:lnTo>
                <a:lnTo>
                  <a:pt x="600891" y="1959429"/>
                </a:lnTo>
                <a:lnTo>
                  <a:pt x="1410789" y="2286000"/>
                </a:lnTo>
                <a:lnTo>
                  <a:pt x="2547257" y="2286000"/>
                </a:lnTo>
                <a:lnTo>
                  <a:pt x="2220686" y="1502229"/>
                </a:lnTo>
                <a:lnTo>
                  <a:pt x="2717074" y="1175657"/>
                </a:lnTo>
                <a:lnTo>
                  <a:pt x="2207623" y="365760"/>
                </a:lnTo>
                <a:lnTo>
                  <a:pt x="1397726" y="0"/>
                </a:lnTo>
                <a:lnTo>
                  <a:pt x="444137" y="182880"/>
                </a:lnTo>
                <a:lnTo>
                  <a:pt x="0" y="1149532"/>
                </a:lnTo>
                <a:lnTo>
                  <a:pt x="13063" y="1201783"/>
                </a:lnTo>
                <a:lnTo>
                  <a:pt x="0" y="1162594"/>
                </a:lnTo>
                <a:lnTo>
                  <a:pt x="0" y="1136469"/>
                </a:lnTo>
                <a:lnTo>
                  <a:pt x="91440" y="1254034"/>
                </a:lnTo>
              </a:path>
            </a:pathLst>
          </a:cu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/>
              <a:t>◊</a:t>
            </a:r>
            <a:endParaRPr lang="en-US" sz="1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798F4E-35DD-4B9B-8D4A-0B2910CEA7DE}"/>
              </a:ext>
            </a:extLst>
          </p:cNvPr>
          <p:cNvSpPr txBox="1"/>
          <p:nvPr/>
        </p:nvSpPr>
        <p:spPr>
          <a:xfrm>
            <a:off x="8183776" y="2218676"/>
            <a:ext cx="1686039" cy="648216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Your Product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8D6225-C0C9-4F0B-9750-CF9B5FD8995B}"/>
              </a:ext>
            </a:extLst>
          </p:cNvPr>
          <p:cNvSpPr txBox="1"/>
          <p:nvPr/>
        </p:nvSpPr>
        <p:spPr>
          <a:xfrm>
            <a:off x="8181195" y="3037337"/>
            <a:ext cx="1686039" cy="1183793"/>
          </a:xfrm>
          <a:prstGeom prst="rect">
            <a:avLst/>
          </a:prstGeom>
          <a:solidFill>
            <a:schemeClr val="accent4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State of the Art (other products in use)</a:t>
            </a:r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471583CF-F5FE-4CB2-8850-7CF295700261}"/>
              </a:ext>
            </a:extLst>
          </p:cNvPr>
          <p:cNvSpPr/>
          <p:nvPr/>
        </p:nvSpPr>
        <p:spPr>
          <a:xfrm>
            <a:off x="5653314" y="1789611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FDE90C68-2FD4-4EA5-95E8-383FCAE37977}"/>
              </a:ext>
            </a:extLst>
          </p:cNvPr>
          <p:cNvSpPr/>
          <p:nvPr/>
        </p:nvSpPr>
        <p:spPr>
          <a:xfrm>
            <a:off x="6979194" y="2306334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D65A60A5-3936-442E-8DDE-8763E387F84C}"/>
              </a:ext>
            </a:extLst>
          </p:cNvPr>
          <p:cNvSpPr/>
          <p:nvPr/>
        </p:nvSpPr>
        <p:spPr>
          <a:xfrm>
            <a:off x="7515619" y="3675408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ADCD0F41-D18B-42F4-90FB-C95EE64BC2ED}"/>
              </a:ext>
            </a:extLst>
          </p:cNvPr>
          <p:cNvSpPr/>
          <p:nvPr/>
        </p:nvSpPr>
        <p:spPr>
          <a:xfrm>
            <a:off x="7070997" y="4999488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29662629-1941-4009-AB54-8E37D7266FC8}"/>
              </a:ext>
            </a:extLst>
          </p:cNvPr>
          <p:cNvSpPr/>
          <p:nvPr/>
        </p:nvSpPr>
        <p:spPr>
          <a:xfrm>
            <a:off x="5663898" y="5495150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AA3E6297-D18C-411C-9439-F0D0DA49D663}"/>
              </a:ext>
            </a:extLst>
          </p:cNvPr>
          <p:cNvSpPr/>
          <p:nvPr/>
        </p:nvSpPr>
        <p:spPr>
          <a:xfrm>
            <a:off x="3782423" y="3675408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773A26AD-4469-4F29-ADB2-6631E2C88DF9}"/>
              </a:ext>
            </a:extLst>
          </p:cNvPr>
          <p:cNvSpPr/>
          <p:nvPr/>
        </p:nvSpPr>
        <p:spPr>
          <a:xfrm>
            <a:off x="4302034" y="2346530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45BD9CB3-D461-4441-B2A8-68412E810CC0}"/>
              </a:ext>
            </a:extLst>
          </p:cNvPr>
          <p:cNvSpPr/>
          <p:nvPr/>
        </p:nvSpPr>
        <p:spPr>
          <a:xfrm>
            <a:off x="4248209" y="4984687"/>
            <a:ext cx="365760" cy="36933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◊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8910BA-F48C-4AAB-B4DE-56742E0836E3}"/>
              </a:ext>
            </a:extLst>
          </p:cNvPr>
          <p:cNvSpPr txBox="1"/>
          <p:nvPr/>
        </p:nvSpPr>
        <p:spPr>
          <a:xfrm>
            <a:off x="1902273" y="3121381"/>
            <a:ext cx="1686039" cy="11080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800" b="0" dirty="0">
                <a:solidFill>
                  <a:schemeClr val="tx1"/>
                </a:solidFill>
              </a:rPr>
              <a:t>◊ Characteristics (e.g. safety, performance)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54D4FD6-024C-457A-91A7-250DA5A74E59}"/>
              </a:ext>
            </a:extLst>
          </p:cNvPr>
          <p:cNvSpPr txBox="1"/>
          <p:nvPr/>
        </p:nvSpPr>
        <p:spPr>
          <a:xfrm>
            <a:off x="8193211" y="4391575"/>
            <a:ext cx="1686039" cy="1183793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First in Class</a:t>
            </a:r>
          </a:p>
        </p:txBody>
      </p:sp>
    </p:spTree>
    <p:extLst>
      <p:ext uri="{BB962C8B-B14F-4D97-AF65-F5344CB8AC3E}">
        <p14:creationId xmlns:p14="http://schemas.microsoft.com/office/powerpoint/2010/main" val="4114899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162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Cambria</vt:lpstr>
      <vt:lpstr>Cambria-Bold</vt:lpstr>
      <vt:lpstr>Cambria-BoldItalic</vt:lpstr>
      <vt:lpstr>Cambria-Italic</vt:lpstr>
      <vt:lpstr>Tw Cen MT</vt:lpstr>
      <vt:lpstr>Tw Cen MT Condensed</vt:lpstr>
      <vt:lpstr>Wingdings 3</vt:lpstr>
      <vt:lpstr>Integral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2021-10-06T02:16:54Z</dcterms:created>
  <dcterms:modified xsi:type="dcterms:W3CDTF">2021-10-06T03:07:32Z</dcterms:modified>
</cp:coreProperties>
</file>