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181F5D-76A3-4D51-9C5F-C53EDFB11B38}" v="4" dt="2021-05-08T04:34:37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64085" autoAdjust="0"/>
  </p:normalViewPr>
  <p:slideViewPr>
    <p:cSldViewPr snapToGrid="0">
      <p:cViewPr>
        <p:scale>
          <a:sx n="48" d="100"/>
          <a:sy n="48" d="100"/>
        </p:scale>
        <p:origin x="17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291B4-ADF9-45BB-84D1-63D21D1AE7BA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F1BE0-B886-4D13-A998-C296E561D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26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double-blind study is one in which neither the participants nor the experimenters know who is receiving a particular treatment. This procedure is utilized to prevent bias in research results. Double-blind studies are particularly useful for preventing </a:t>
            </a:r>
            <a:r>
              <a:rPr lang="en-US" dirty="0" err="1"/>
              <a:t>biasdue</a:t>
            </a:r>
            <a:r>
              <a:rPr lang="en-US"/>
              <a:t> to demand characteristics or the placebo effect.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F1BE0-B886-4D13-A998-C296E561DC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25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23874-A925-4E3D-AC33-069D5B3CE9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A5DDBC-0F65-4DBD-8BD1-635D6171A1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DF837-778A-447A-895A-2490996A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27D4-342D-46E7-9982-B99636D845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F45B7-26A7-44E5-B52E-5FD4FFE25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EBAAB-14F2-4924-A491-488E0BDA8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DB39-A9A6-43D2-832C-E5B800A8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1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0CE57-533A-4D78-8B7F-4B3E853C5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07FA39-0ACE-4753-A275-E82BFB085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EDEF0-10D8-4C8D-BB8A-E059A41BB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27D4-342D-46E7-9982-B99636D845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6FD2C-B075-46A3-BD23-4E0274B10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A60DD-1218-43B7-A504-9AEFF2D72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DB39-A9A6-43D2-832C-E5B800A8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1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AD24DC-B302-4F98-8F6B-0894407B38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2A5CD6-A110-420E-89E8-D29C9A167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451C4-7F30-4114-A80B-E23D99A95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27D4-342D-46E7-9982-B99636D845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9838F-C45A-49A7-8EF7-3846D1B0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95282-B79B-4B62-9757-C58CBA70E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DB39-A9A6-43D2-832C-E5B800A8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6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2D928-DCF1-4F63-84A0-6631A7C2F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8026B-4FBF-47B6-92EB-81D06269F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AD50-A0AB-4E1E-A9C9-230173F34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27D4-342D-46E7-9982-B99636D845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8310A-C030-4CBB-B3E9-EF503833F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E157E-C91B-49CC-9320-6CC482F5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DB39-A9A6-43D2-832C-E5B800A8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6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4DE06-384D-4A3B-A948-BCA1370D5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DB75C-0FE3-4299-B523-4ADC91A63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89E8E-35DB-4E78-B3A6-60A84C4FF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27D4-342D-46E7-9982-B99636D845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6A5A0-0C50-4CB8-B6DD-3B9AB6098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E5B26-3E34-43DA-9D4E-8C3BE1183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DB39-A9A6-43D2-832C-E5B800A8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30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6444B-2BC2-4012-9F93-ADEF76ABC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87223-814E-45E5-8D99-302A669283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1B53C7-F10E-4AF8-9C25-6970FDDF9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20412-F704-4A06-955F-F3594B197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27D4-342D-46E7-9982-B99636D845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4915D-EC25-4CC4-8E09-01548228C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136DCD-AA22-4B5B-8082-29C223341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DB39-A9A6-43D2-832C-E5B800A8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5ED07-FE3B-42E7-94CD-ABA8FBB6D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82AB2-8432-4687-8C56-A772F398A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676BD6-63F5-43E8-9AB9-AF9257103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7EDDD-E28D-4240-A58B-191B8B7894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3D6824-308C-46DD-85A5-C38480D534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CB5D7F-AE6B-4E44-BEAF-50FBDDBD3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27D4-342D-46E7-9982-B99636D845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31E672-6476-4957-82DF-74A305558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8240E7-F559-40CF-9D39-6757615C3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DB39-A9A6-43D2-832C-E5B800A8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95DFF-31DA-4655-8D13-3D65A92D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E28684-6366-4E77-A9F1-04F38B0F8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27D4-342D-46E7-9982-B99636D845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B21BB7-3EF5-4604-962C-262E3FB7F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C5BA2-38A4-40B3-8B44-EBABBF2A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DB39-A9A6-43D2-832C-E5B800A8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2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6F514C-35E0-4D25-87A7-67B40092B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27D4-342D-46E7-9982-B99636D845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6842ED-171D-4AF7-BF04-5F35E76E7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0A47E-DAE8-433A-818F-90430D709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DB39-A9A6-43D2-832C-E5B800A8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9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271A-312F-4563-A1C4-94478CFFC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94B29-C31F-4301-B41C-0E41BEF97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A50D33-4C76-49E8-8ED1-4A482A894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9E79A-9792-4FFD-A5A3-BA4C0855B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27D4-342D-46E7-9982-B99636D845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AC1A1-8DDA-403F-963C-1E5F9BE7D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6C0E7-B81A-4015-ACE0-C3A0F82BD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DB39-A9A6-43D2-832C-E5B800A8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24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3FBDB-3C40-47FB-B47A-FCCA3BC2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E4F557-8259-4641-9B6C-BF42DF7AD1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43743-35BB-43BA-B7CA-C55821E9F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E44A1E-9DD3-43D6-81A8-EE2B3BF4C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27D4-342D-46E7-9982-B99636D845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01B51-5C30-45B0-95F6-BD7A754C6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D11EF2-1F01-4253-84CB-AB118D4A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DB39-A9A6-43D2-832C-E5B800A8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51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3E7F2-5D39-4272-B7AC-33037CB30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52916-697A-4112-9E38-D800004C8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0C9E5-1FEA-4AEA-8E7C-F251F70BF6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E27D4-342D-46E7-9982-B99636D845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2E6C6-069D-4F92-A213-CD682C145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B74DB-2B20-467F-B1B7-C70023FC9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2DB39-A9A6-43D2-832C-E5B800A8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78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>
            <a:extLst>
              <a:ext uri="{FF2B5EF4-FFF2-40B4-BE49-F238E27FC236}">
                <a16:creationId xmlns:a16="http://schemas.microsoft.com/office/drawing/2014/main" id="{FA0AB144-85F7-4668-BA8D-0934DFF12A3B}"/>
              </a:ext>
            </a:extLst>
          </p:cNvPr>
          <p:cNvGrpSpPr/>
          <p:nvPr/>
        </p:nvGrpSpPr>
        <p:grpSpPr>
          <a:xfrm>
            <a:off x="4341304" y="3643801"/>
            <a:ext cx="3842513" cy="3214199"/>
            <a:chOff x="770937" y="903482"/>
            <a:chExt cx="3842513" cy="3214199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221B4DF3-9151-4BD0-A11B-2C9A1391591E}"/>
                </a:ext>
              </a:extLst>
            </p:cNvPr>
            <p:cNvGrpSpPr/>
            <p:nvPr/>
          </p:nvGrpSpPr>
          <p:grpSpPr>
            <a:xfrm>
              <a:off x="770937" y="903482"/>
              <a:ext cx="2197100" cy="2197100"/>
              <a:chOff x="4419600" y="1397000"/>
              <a:chExt cx="2197100" cy="2197100"/>
            </a:xfrm>
          </p:grpSpPr>
          <p:pic>
            <p:nvPicPr>
              <p:cNvPr id="35" name="Graphic 34" descr="User">
                <a:extLst>
                  <a:ext uri="{FF2B5EF4-FFF2-40B4-BE49-F238E27FC236}">
                    <a16:creationId xmlns:a16="http://schemas.microsoft.com/office/drawing/2014/main" id="{4C0483AE-FEA6-4B6E-BC48-5FD5313716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4419600" y="1397000"/>
                <a:ext cx="2197100" cy="2197100"/>
              </a:xfrm>
              <a:prstGeom prst="rect">
                <a:avLst/>
              </a:prstGeom>
            </p:spPr>
          </p:pic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C54A168F-D2E5-4EFA-971B-866C6EC9EF00}"/>
                  </a:ext>
                </a:extLst>
              </p:cNvPr>
              <p:cNvSpPr/>
              <p:nvPr/>
            </p:nvSpPr>
            <p:spPr>
              <a:xfrm rot="1428356">
                <a:off x="5194559" y="1722388"/>
                <a:ext cx="741026" cy="542016"/>
              </a:xfrm>
              <a:custGeom>
                <a:avLst/>
                <a:gdLst>
                  <a:gd name="connsiteX0" fmla="*/ 545655 w 741026"/>
                  <a:gd name="connsiteY0" fmla="*/ 51898 h 542016"/>
                  <a:gd name="connsiteX1" fmla="*/ 657969 w 741026"/>
                  <a:gd name="connsiteY1" fmla="*/ 2348 h 542016"/>
                  <a:gd name="connsiteX2" fmla="*/ 694252 w 741026"/>
                  <a:gd name="connsiteY2" fmla="*/ 16417 h 542016"/>
                  <a:gd name="connsiteX3" fmla="*/ 697294 w 741026"/>
                  <a:gd name="connsiteY3" fmla="*/ 23311 h 542016"/>
                  <a:gd name="connsiteX4" fmla="*/ 651267 w 741026"/>
                  <a:gd name="connsiteY4" fmla="*/ 105135 h 542016"/>
                  <a:gd name="connsiteX5" fmla="*/ 733392 w 741026"/>
                  <a:gd name="connsiteY5" fmla="*/ 105135 h 542016"/>
                  <a:gd name="connsiteX6" fmla="*/ 738679 w 741026"/>
                  <a:gd name="connsiteY6" fmla="*/ 117118 h 542016"/>
                  <a:gd name="connsiteX7" fmla="*/ 724610 w 741026"/>
                  <a:gd name="connsiteY7" fmla="*/ 153401 h 542016"/>
                  <a:gd name="connsiteX8" fmla="*/ 665707 w 741026"/>
                  <a:gd name="connsiteY8" fmla="*/ 179387 h 542016"/>
                  <a:gd name="connsiteX9" fmla="*/ 701260 w 741026"/>
                  <a:gd name="connsiteY9" fmla="*/ 229749 h 542016"/>
                  <a:gd name="connsiteX10" fmla="*/ 707192 w 741026"/>
                  <a:gd name="connsiteY10" fmla="*/ 247953 h 542016"/>
                  <a:gd name="connsiteX11" fmla="*/ 40651 w 741026"/>
                  <a:gd name="connsiteY11" fmla="*/ 542016 h 542016"/>
                  <a:gd name="connsiteX12" fmla="*/ 31204 w 741026"/>
                  <a:gd name="connsiteY12" fmla="*/ 525362 h 542016"/>
                  <a:gd name="connsiteX13" fmla="*/ 0 w 741026"/>
                  <a:gd name="connsiteY13" fmla="*/ 383339 h 542016"/>
                  <a:gd name="connsiteX14" fmla="*/ 327 w 741026"/>
                  <a:gd name="connsiteY14" fmla="*/ 379352 h 542016"/>
                  <a:gd name="connsiteX15" fmla="*/ 593512 w 741026"/>
                  <a:gd name="connsiteY15" fmla="*/ 117653 h 542016"/>
                  <a:gd name="connsiteX16" fmla="*/ 548819 w 741026"/>
                  <a:gd name="connsiteY16" fmla="*/ 54344 h 542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41026" h="542016">
                    <a:moveTo>
                      <a:pt x="545655" y="51898"/>
                    </a:moveTo>
                    <a:lnTo>
                      <a:pt x="657969" y="2348"/>
                    </a:lnTo>
                    <a:cubicBezTo>
                      <a:pt x="671873" y="-3786"/>
                      <a:pt x="688118" y="2513"/>
                      <a:pt x="694252" y="16417"/>
                    </a:cubicBezTo>
                    <a:lnTo>
                      <a:pt x="697294" y="23311"/>
                    </a:lnTo>
                    <a:lnTo>
                      <a:pt x="651267" y="105135"/>
                    </a:lnTo>
                    <a:lnTo>
                      <a:pt x="733392" y="105135"/>
                    </a:lnTo>
                    <a:lnTo>
                      <a:pt x="738679" y="117118"/>
                    </a:lnTo>
                    <a:cubicBezTo>
                      <a:pt x="744813" y="131022"/>
                      <a:pt x="738514" y="147267"/>
                      <a:pt x="724610" y="153401"/>
                    </a:cubicBezTo>
                    <a:lnTo>
                      <a:pt x="665707" y="179387"/>
                    </a:lnTo>
                    <a:lnTo>
                      <a:pt x="701260" y="229749"/>
                    </a:lnTo>
                    <a:lnTo>
                      <a:pt x="707192" y="247953"/>
                    </a:lnTo>
                    <a:lnTo>
                      <a:pt x="40651" y="542016"/>
                    </a:lnTo>
                    <a:lnTo>
                      <a:pt x="31204" y="525362"/>
                    </a:lnTo>
                    <a:cubicBezTo>
                      <a:pt x="10796" y="479105"/>
                      <a:pt x="730" y="430901"/>
                      <a:pt x="0" y="383339"/>
                    </a:cubicBezTo>
                    <a:lnTo>
                      <a:pt x="327" y="379352"/>
                    </a:lnTo>
                    <a:lnTo>
                      <a:pt x="593512" y="117653"/>
                    </a:lnTo>
                    <a:lnTo>
                      <a:pt x="548819" y="54344"/>
                    </a:lnTo>
                    <a:close/>
                  </a:path>
                </a:pathLst>
              </a:cu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pic>
          <p:nvPicPr>
            <p:cNvPr id="37" name="Graphic 36" descr="Veterinarian">
              <a:extLst>
                <a:ext uri="{FF2B5EF4-FFF2-40B4-BE49-F238E27FC236}">
                  <a16:creationId xmlns:a16="http://schemas.microsoft.com/office/drawing/2014/main" id="{4877103F-B031-44F8-AE32-5D2F3A4B502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416350" y="913134"/>
              <a:ext cx="2197100" cy="2197100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0D8F667-A139-4E13-B045-BA4C4E0742F6}"/>
                </a:ext>
              </a:extLst>
            </p:cNvPr>
            <p:cNvSpPr txBox="1"/>
            <p:nvPr/>
          </p:nvSpPr>
          <p:spPr>
            <a:xfrm>
              <a:off x="1102188" y="2825019"/>
              <a:ext cx="3104051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blinded</a:t>
              </a:r>
              <a:endPara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subjects don’t know which treatment they are getting</a:t>
              </a:r>
            </a:p>
            <a:p>
              <a:pPr algn="ctr"/>
              <a:endPara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495EFD2-F6D0-409F-AF16-932002B5EC11}"/>
              </a:ext>
            </a:extLst>
          </p:cNvPr>
          <p:cNvGrpSpPr/>
          <p:nvPr/>
        </p:nvGrpSpPr>
        <p:grpSpPr>
          <a:xfrm>
            <a:off x="7232841" y="541484"/>
            <a:ext cx="3816732" cy="2903823"/>
            <a:chOff x="4205923" y="3318254"/>
            <a:chExt cx="3816732" cy="2903823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63BD84B-42FD-419A-84F6-04D74555FB4A}"/>
                </a:ext>
              </a:extLst>
            </p:cNvPr>
            <p:cNvGrpSpPr/>
            <p:nvPr/>
          </p:nvGrpSpPr>
          <p:grpSpPr>
            <a:xfrm>
              <a:off x="4205923" y="3318254"/>
              <a:ext cx="2197100" cy="2197100"/>
              <a:chOff x="4419600" y="1397000"/>
              <a:chExt cx="2197100" cy="2197100"/>
            </a:xfrm>
          </p:grpSpPr>
          <p:pic>
            <p:nvPicPr>
              <p:cNvPr id="9" name="Graphic 8" descr="User">
                <a:extLst>
                  <a:ext uri="{FF2B5EF4-FFF2-40B4-BE49-F238E27FC236}">
                    <a16:creationId xmlns:a16="http://schemas.microsoft.com/office/drawing/2014/main" id="{39C7DC64-77A1-44CC-BC9A-7B14EC55BF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4419600" y="1397000"/>
                <a:ext cx="2197100" cy="2197100"/>
              </a:xfrm>
              <a:prstGeom prst="rect">
                <a:avLst/>
              </a:prstGeom>
            </p:spPr>
          </p:pic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164D586C-816C-4780-ACD2-3A95745987E8}"/>
                  </a:ext>
                </a:extLst>
              </p:cNvPr>
              <p:cNvSpPr/>
              <p:nvPr/>
            </p:nvSpPr>
            <p:spPr>
              <a:xfrm rot="1428356">
                <a:off x="5194559" y="1722388"/>
                <a:ext cx="741026" cy="542016"/>
              </a:xfrm>
              <a:custGeom>
                <a:avLst/>
                <a:gdLst>
                  <a:gd name="connsiteX0" fmla="*/ 545655 w 741026"/>
                  <a:gd name="connsiteY0" fmla="*/ 51898 h 542016"/>
                  <a:gd name="connsiteX1" fmla="*/ 657969 w 741026"/>
                  <a:gd name="connsiteY1" fmla="*/ 2348 h 542016"/>
                  <a:gd name="connsiteX2" fmla="*/ 694252 w 741026"/>
                  <a:gd name="connsiteY2" fmla="*/ 16417 h 542016"/>
                  <a:gd name="connsiteX3" fmla="*/ 697294 w 741026"/>
                  <a:gd name="connsiteY3" fmla="*/ 23311 h 542016"/>
                  <a:gd name="connsiteX4" fmla="*/ 651267 w 741026"/>
                  <a:gd name="connsiteY4" fmla="*/ 105135 h 542016"/>
                  <a:gd name="connsiteX5" fmla="*/ 733392 w 741026"/>
                  <a:gd name="connsiteY5" fmla="*/ 105135 h 542016"/>
                  <a:gd name="connsiteX6" fmla="*/ 738679 w 741026"/>
                  <a:gd name="connsiteY6" fmla="*/ 117118 h 542016"/>
                  <a:gd name="connsiteX7" fmla="*/ 724610 w 741026"/>
                  <a:gd name="connsiteY7" fmla="*/ 153401 h 542016"/>
                  <a:gd name="connsiteX8" fmla="*/ 665707 w 741026"/>
                  <a:gd name="connsiteY8" fmla="*/ 179387 h 542016"/>
                  <a:gd name="connsiteX9" fmla="*/ 701260 w 741026"/>
                  <a:gd name="connsiteY9" fmla="*/ 229749 h 542016"/>
                  <a:gd name="connsiteX10" fmla="*/ 707192 w 741026"/>
                  <a:gd name="connsiteY10" fmla="*/ 247953 h 542016"/>
                  <a:gd name="connsiteX11" fmla="*/ 40651 w 741026"/>
                  <a:gd name="connsiteY11" fmla="*/ 542016 h 542016"/>
                  <a:gd name="connsiteX12" fmla="*/ 31204 w 741026"/>
                  <a:gd name="connsiteY12" fmla="*/ 525362 h 542016"/>
                  <a:gd name="connsiteX13" fmla="*/ 0 w 741026"/>
                  <a:gd name="connsiteY13" fmla="*/ 383339 h 542016"/>
                  <a:gd name="connsiteX14" fmla="*/ 327 w 741026"/>
                  <a:gd name="connsiteY14" fmla="*/ 379352 h 542016"/>
                  <a:gd name="connsiteX15" fmla="*/ 593512 w 741026"/>
                  <a:gd name="connsiteY15" fmla="*/ 117653 h 542016"/>
                  <a:gd name="connsiteX16" fmla="*/ 548819 w 741026"/>
                  <a:gd name="connsiteY16" fmla="*/ 54344 h 542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41026" h="542016">
                    <a:moveTo>
                      <a:pt x="545655" y="51898"/>
                    </a:moveTo>
                    <a:lnTo>
                      <a:pt x="657969" y="2348"/>
                    </a:lnTo>
                    <a:cubicBezTo>
                      <a:pt x="671873" y="-3786"/>
                      <a:pt x="688118" y="2513"/>
                      <a:pt x="694252" y="16417"/>
                    </a:cubicBezTo>
                    <a:lnTo>
                      <a:pt x="697294" y="23311"/>
                    </a:lnTo>
                    <a:lnTo>
                      <a:pt x="651267" y="105135"/>
                    </a:lnTo>
                    <a:lnTo>
                      <a:pt x="733392" y="105135"/>
                    </a:lnTo>
                    <a:lnTo>
                      <a:pt x="738679" y="117118"/>
                    </a:lnTo>
                    <a:cubicBezTo>
                      <a:pt x="744813" y="131022"/>
                      <a:pt x="738514" y="147267"/>
                      <a:pt x="724610" y="153401"/>
                    </a:cubicBezTo>
                    <a:lnTo>
                      <a:pt x="665707" y="179387"/>
                    </a:lnTo>
                    <a:lnTo>
                      <a:pt x="701260" y="229749"/>
                    </a:lnTo>
                    <a:lnTo>
                      <a:pt x="707192" y="247953"/>
                    </a:lnTo>
                    <a:lnTo>
                      <a:pt x="40651" y="542016"/>
                    </a:lnTo>
                    <a:lnTo>
                      <a:pt x="31204" y="525362"/>
                    </a:lnTo>
                    <a:cubicBezTo>
                      <a:pt x="10796" y="479105"/>
                      <a:pt x="730" y="430901"/>
                      <a:pt x="0" y="383339"/>
                    </a:cubicBezTo>
                    <a:lnTo>
                      <a:pt x="327" y="379352"/>
                    </a:lnTo>
                    <a:lnTo>
                      <a:pt x="593512" y="117653"/>
                    </a:lnTo>
                    <a:lnTo>
                      <a:pt x="548819" y="54344"/>
                    </a:lnTo>
                    <a:close/>
                  </a:path>
                </a:pathLst>
              </a:cu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6CA2487B-88B6-4649-B74C-B0D8490801D0}"/>
                </a:ext>
              </a:extLst>
            </p:cNvPr>
            <p:cNvGrpSpPr/>
            <p:nvPr/>
          </p:nvGrpSpPr>
          <p:grpSpPr>
            <a:xfrm>
              <a:off x="5825555" y="3318254"/>
              <a:ext cx="2197100" cy="2197100"/>
              <a:chOff x="6178550" y="1397000"/>
              <a:chExt cx="2197100" cy="2197100"/>
            </a:xfrm>
          </p:grpSpPr>
          <p:pic>
            <p:nvPicPr>
              <p:cNvPr id="7" name="Graphic 6" descr="Veterinarian">
                <a:extLst>
                  <a:ext uri="{FF2B5EF4-FFF2-40B4-BE49-F238E27FC236}">
                    <a16:creationId xmlns:a16="http://schemas.microsoft.com/office/drawing/2014/main" id="{A9183F43-ABE7-4979-9E3B-FEE884FFB8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6178550" y="1397000"/>
                <a:ext cx="2197100" cy="2197100"/>
              </a:xfrm>
              <a:prstGeom prst="rect">
                <a:avLst/>
              </a:prstGeom>
            </p:spPr>
          </p:pic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00BA97F7-211D-47BA-99FF-D0D39D898488}"/>
                  </a:ext>
                </a:extLst>
              </p:cNvPr>
              <p:cNvSpPr/>
              <p:nvPr/>
            </p:nvSpPr>
            <p:spPr>
              <a:xfrm rot="1428356">
                <a:off x="6943280" y="1722390"/>
                <a:ext cx="741026" cy="542016"/>
              </a:xfrm>
              <a:custGeom>
                <a:avLst/>
                <a:gdLst>
                  <a:gd name="connsiteX0" fmla="*/ 545655 w 741026"/>
                  <a:gd name="connsiteY0" fmla="*/ 51898 h 542016"/>
                  <a:gd name="connsiteX1" fmla="*/ 657969 w 741026"/>
                  <a:gd name="connsiteY1" fmla="*/ 2348 h 542016"/>
                  <a:gd name="connsiteX2" fmla="*/ 694252 w 741026"/>
                  <a:gd name="connsiteY2" fmla="*/ 16417 h 542016"/>
                  <a:gd name="connsiteX3" fmla="*/ 697294 w 741026"/>
                  <a:gd name="connsiteY3" fmla="*/ 23311 h 542016"/>
                  <a:gd name="connsiteX4" fmla="*/ 651267 w 741026"/>
                  <a:gd name="connsiteY4" fmla="*/ 105135 h 542016"/>
                  <a:gd name="connsiteX5" fmla="*/ 733392 w 741026"/>
                  <a:gd name="connsiteY5" fmla="*/ 105135 h 542016"/>
                  <a:gd name="connsiteX6" fmla="*/ 738679 w 741026"/>
                  <a:gd name="connsiteY6" fmla="*/ 117118 h 542016"/>
                  <a:gd name="connsiteX7" fmla="*/ 724610 w 741026"/>
                  <a:gd name="connsiteY7" fmla="*/ 153401 h 542016"/>
                  <a:gd name="connsiteX8" fmla="*/ 665707 w 741026"/>
                  <a:gd name="connsiteY8" fmla="*/ 179387 h 542016"/>
                  <a:gd name="connsiteX9" fmla="*/ 701260 w 741026"/>
                  <a:gd name="connsiteY9" fmla="*/ 229749 h 542016"/>
                  <a:gd name="connsiteX10" fmla="*/ 707192 w 741026"/>
                  <a:gd name="connsiteY10" fmla="*/ 247953 h 542016"/>
                  <a:gd name="connsiteX11" fmla="*/ 40651 w 741026"/>
                  <a:gd name="connsiteY11" fmla="*/ 542016 h 542016"/>
                  <a:gd name="connsiteX12" fmla="*/ 31204 w 741026"/>
                  <a:gd name="connsiteY12" fmla="*/ 525362 h 542016"/>
                  <a:gd name="connsiteX13" fmla="*/ 0 w 741026"/>
                  <a:gd name="connsiteY13" fmla="*/ 383339 h 542016"/>
                  <a:gd name="connsiteX14" fmla="*/ 327 w 741026"/>
                  <a:gd name="connsiteY14" fmla="*/ 379352 h 542016"/>
                  <a:gd name="connsiteX15" fmla="*/ 593512 w 741026"/>
                  <a:gd name="connsiteY15" fmla="*/ 117653 h 542016"/>
                  <a:gd name="connsiteX16" fmla="*/ 548819 w 741026"/>
                  <a:gd name="connsiteY16" fmla="*/ 54344 h 542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41026" h="542016">
                    <a:moveTo>
                      <a:pt x="545655" y="51898"/>
                    </a:moveTo>
                    <a:lnTo>
                      <a:pt x="657969" y="2348"/>
                    </a:lnTo>
                    <a:cubicBezTo>
                      <a:pt x="671873" y="-3786"/>
                      <a:pt x="688118" y="2513"/>
                      <a:pt x="694252" y="16417"/>
                    </a:cubicBezTo>
                    <a:lnTo>
                      <a:pt x="697294" y="23311"/>
                    </a:lnTo>
                    <a:lnTo>
                      <a:pt x="651267" y="105135"/>
                    </a:lnTo>
                    <a:lnTo>
                      <a:pt x="733392" y="105135"/>
                    </a:lnTo>
                    <a:lnTo>
                      <a:pt x="738679" y="117118"/>
                    </a:lnTo>
                    <a:cubicBezTo>
                      <a:pt x="744813" y="131022"/>
                      <a:pt x="738514" y="147267"/>
                      <a:pt x="724610" y="153401"/>
                    </a:cubicBezTo>
                    <a:lnTo>
                      <a:pt x="665707" y="179387"/>
                    </a:lnTo>
                    <a:lnTo>
                      <a:pt x="701260" y="229749"/>
                    </a:lnTo>
                    <a:lnTo>
                      <a:pt x="707192" y="247953"/>
                    </a:lnTo>
                    <a:lnTo>
                      <a:pt x="40651" y="542016"/>
                    </a:lnTo>
                    <a:lnTo>
                      <a:pt x="31204" y="525362"/>
                    </a:lnTo>
                    <a:cubicBezTo>
                      <a:pt x="10796" y="479105"/>
                      <a:pt x="730" y="430901"/>
                      <a:pt x="0" y="383339"/>
                    </a:cubicBezTo>
                    <a:lnTo>
                      <a:pt x="327" y="379352"/>
                    </a:lnTo>
                    <a:lnTo>
                      <a:pt x="593512" y="117653"/>
                    </a:lnTo>
                    <a:lnTo>
                      <a:pt x="548819" y="54344"/>
                    </a:lnTo>
                    <a:close/>
                  </a:path>
                </a:pathLst>
              </a:cu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BDE5856-FA5A-4286-A258-8D2A13190CEE}"/>
                </a:ext>
              </a:extLst>
            </p:cNvPr>
            <p:cNvSpPr txBox="1"/>
            <p:nvPr/>
          </p:nvSpPr>
          <p:spPr>
            <a:xfrm>
              <a:off x="4224591" y="5206414"/>
              <a:ext cx="37101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double-blinded</a:t>
              </a:r>
            </a:p>
            <a:p>
              <a:pPr algn="ctr"/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subjects &amp; researchers don’t know which treatment is being given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61D6C5B-7C7D-47E6-9D49-57CBD4E57215}"/>
              </a:ext>
            </a:extLst>
          </p:cNvPr>
          <p:cNvGrpSpPr/>
          <p:nvPr/>
        </p:nvGrpSpPr>
        <p:grpSpPr>
          <a:xfrm>
            <a:off x="1097979" y="541484"/>
            <a:ext cx="3842513" cy="2949726"/>
            <a:chOff x="7790689" y="922526"/>
            <a:chExt cx="3842513" cy="2949726"/>
          </a:xfrm>
        </p:grpSpPr>
        <p:pic>
          <p:nvPicPr>
            <p:cNvPr id="27" name="Graphic 26" descr="Veterinarian">
              <a:extLst>
                <a:ext uri="{FF2B5EF4-FFF2-40B4-BE49-F238E27FC236}">
                  <a16:creationId xmlns:a16="http://schemas.microsoft.com/office/drawing/2014/main" id="{73924277-66F8-4380-A4B7-E91C5CED6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436102" y="922526"/>
              <a:ext cx="2197100" cy="2197100"/>
            </a:xfrm>
            <a:prstGeom prst="rect">
              <a:avLst/>
            </a:prstGeom>
          </p:spPr>
        </p:pic>
        <p:pic>
          <p:nvPicPr>
            <p:cNvPr id="28" name="Graphic 27" descr="User">
              <a:extLst>
                <a:ext uri="{FF2B5EF4-FFF2-40B4-BE49-F238E27FC236}">
                  <a16:creationId xmlns:a16="http://schemas.microsoft.com/office/drawing/2014/main" id="{0944D384-DCD0-4DD1-8FBB-61A0CEA30C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790689" y="922526"/>
              <a:ext cx="2197100" cy="2197100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E48B031-202D-43F8-8E3B-80245C0F6689}"/>
                </a:ext>
              </a:extLst>
            </p:cNvPr>
            <p:cNvSpPr txBox="1"/>
            <p:nvPr/>
          </p:nvSpPr>
          <p:spPr>
            <a:xfrm>
              <a:off x="8022339" y="2856589"/>
              <a:ext cx="343529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non-blinded</a:t>
              </a:r>
            </a:p>
            <a:p>
              <a:pPr algn="ctr"/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subjects &amp; researcher know which treatment is being given</a:t>
              </a:r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3CFE6861-7F21-4C0D-B454-7D5DA5D95174}"/>
              </a:ext>
            </a:extLst>
          </p:cNvPr>
          <p:cNvSpPr/>
          <p:nvPr/>
        </p:nvSpPr>
        <p:spPr>
          <a:xfrm>
            <a:off x="5742432" y="2915056"/>
            <a:ext cx="8349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5651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80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2</cp:revision>
  <dcterms:created xsi:type="dcterms:W3CDTF">2021-05-08T04:18:28Z</dcterms:created>
  <dcterms:modified xsi:type="dcterms:W3CDTF">2021-05-08T04:34:39Z</dcterms:modified>
</cp:coreProperties>
</file>